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6"/>
  </p:notesMasterIdLst>
  <p:sldIdLst>
    <p:sldId id="256" r:id="rId3"/>
    <p:sldId id="260" r:id="rId4"/>
    <p:sldId id="278" r:id="rId5"/>
    <p:sldId id="259" r:id="rId6"/>
    <p:sldId id="271" r:id="rId7"/>
    <p:sldId id="284" r:id="rId8"/>
    <p:sldId id="280" r:id="rId9"/>
    <p:sldId id="281" r:id="rId10"/>
    <p:sldId id="282" r:id="rId11"/>
    <p:sldId id="272" r:id="rId12"/>
    <p:sldId id="273" r:id="rId13"/>
    <p:sldId id="266" r:id="rId14"/>
    <p:sldId id="267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68" r:id="rId23"/>
    <p:sldId id="269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42102-FE41-426C-ADB4-145A123A499C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717D0-2CD6-4047-892E-B8CA2C63B2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3171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17D0-2CD6-4047-892E-B8CA2C63B23A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1417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DBF5F9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11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99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DBF5F9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64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11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281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6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65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21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68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28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005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A8B4E4-5F9F-497E-9D55-F8DF970DB5C8}" type="datetimeFigureOut">
              <a:rPr lang="en-AU" smtClean="0"/>
              <a:t>16/03/2014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50CA40-A3CB-4264-89E1-8714958C3CCF}" type="slidenum">
              <a:rPr lang="en-AU" smtClean="0"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A8B4E4-5F9F-497E-9D55-F8DF970DB5C8}" type="datetimeFigureOut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16/03/2014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50CA40-A3CB-4264-89E1-8714958C3CCF}" type="slidenum">
              <a:rPr lang="en-A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A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531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/>
              <a:t>East West Link </a:t>
            </a:r>
            <a:br>
              <a:rPr lang="en-AU" dirty="0" smtClean="0"/>
            </a:br>
            <a:r>
              <a:rPr lang="en-AU" dirty="0" smtClean="0"/>
              <a:t>(Eastern Section) </a:t>
            </a:r>
            <a:br>
              <a:rPr lang="en-AU" dirty="0" smtClean="0"/>
            </a:br>
            <a:r>
              <a:rPr lang="en-AU" dirty="0" smtClean="0"/>
              <a:t>Project Assessment Committee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 lnSpcReduction="10000"/>
          </a:bodyPr>
          <a:lstStyle/>
          <a:p>
            <a:pPr algn="ctr"/>
            <a:r>
              <a:rPr lang="en-AU" dirty="0" smtClean="0"/>
              <a:t>Presentation on Submission of </a:t>
            </a:r>
            <a:br>
              <a:rPr lang="en-AU" dirty="0" smtClean="0"/>
            </a:br>
            <a:r>
              <a:rPr lang="en-AU" dirty="0" smtClean="0"/>
              <a:t>Chris Lester </a:t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17 March 2014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486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Agenda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My Background</a:t>
            </a:r>
          </a:p>
          <a:p>
            <a:r>
              <a:rPr lang="en-AU" dirty="0" smtClean="0"/>
              <a:t>East </a:t>
            </a:r>
            <a:r>
              <a:rPr lang="en-AU" dirty="0" smtClean="0"/>
              <a:t>West Link Impacts</a:t>
            </a:r>
          </a:p>
          <a:p>
            <a:r>
              <a:rPr lang="en-AU" dirty="0" smtClean="0"/>
              <a:t>Mitigation</a:t>
            </a:r>
          </a:p>
          <a:p>
            <a:r>
              <a:rPr lang="en-AU" dirty="0"/>
              <a:t>Traffic Forecasting</a:t>
            </a:r>
          </a:p>
          <a:p>
            <a:r>
              <a:rPr lang="en-AU" dirty="0"/>
              <a:t>Cost-Benefit Assessments</a:t>
            </a:r>
          </a:p>
          <a:p>
            <a:r>
              <a:rPr lang="en-AU" dirty="0" smtClean="0"/>
              <a:t>Summary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Note: My commentary focuses primarily on the western end of the East West Link as that is the area I know well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168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My 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Licensed Cadastral Surveyor for 35 years</a:t>
            </a:r>
          </a:p>
          <a:p>
            <a:r>
              <a:rPr lang="en-AU" dirty="0" smtClean="0"/>
              <a:t>Master of Environmental Studies</a:t>
            </a:r>
          </a:p>
          <a:p>
            <a:r>
              <a:rPr lang="en-AU" dirty="0" smtClean="0"/>
              <a:t>42 years working for Government</a:t>
            </a:r>
          </a:p>
          <a:p>
            <a:r>
              <a:rPr lang="en-AU" dirty="0" smtClean="0"/>
              <a:t>Significant experience with: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Planning and Environment Act / Land legislation / Surveying and Subdivision legislation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EES preparation and assessment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Coastal management and development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Local and commercial ports management and dredging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Public land management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Modelling (water flows and salinity in the Gippsland Lakes)</a:t>
            </a:r>
          </a:p>
          <a:p>
            <a:r>
              <a:rPr lang="en-AU" dirty="0" smtClean="0"/>
              <a:t>Coastal Management and Co-ordination Committee – member and supporting officer for 10 years</a:t>
            </a:r>
          </a:p>
          <a:p>
            <a:r>
              <a:rPr lang="en-AU" dirty="0" smtClean="0"/>
              <a:t>State Boating Council – member for 7 years</a:t>
            </a:r>
          </a:p>
          <a:p>
            <a:pPr marL="0" indent="0">
              <a:buNone/>
            </a:pPr>
            <a:r>
              <a:rPr lang="en-AU" sz="1000" dirty="0" smtClean="0"/>
              <a:t> </a:t>
            </a:r>
          </a:p>
          <a:p>
            <a:r>
              <a:rPr lang="en-AU" dirty="0"/>
              <a:t>Birdwatcher for 28 years with extensive experience in Victoria </a:t>
            </a:r>
            <a:r>
              <a:rPr lang="en-AU" dirty="0" smtClean="0"/>
              <a:t>, Australia and all other continents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17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East West Link Impacts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02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East West Link Impacts </a:t>
            </a:r>
            <a:r>
              <a:rPr lang="en-AU" sz="4000" dirty="0" smtClean="0"/>
              <a:t>- Royal Park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01832"/>
          </a:xfrm>
        </p:spPr>
        <p:txBody>
          <a:bodyPr>
            <a:normAutofit/>
          </a:bodyPr>
          <a:lstStyle/>
          <a:p>
            <a:r>
              <a:rPr lang="en-AU" dirty="0" smtClean="0"/>
              <a:t>Alienation of parkland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Area affected is much more significant than in the CIS</a:t>
            </a:r>
            <a:endParaRPr lang="en-AU" dirty="0"/>
          </a:p>
          <a:p>
            <a:r>
              <a:rPr lang="en-AU" dirty="0" smtClean="0"/>
              <a:t>Ongoing impacts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Traffic in the Park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Noise</a:t>
            </a:r>
          </a:p>
          <a:p>
            <a:r>
              <a:rPr lang="en-AU" dirty="0"/>
              <a:t>Loss of recreational space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Large short-term impacts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Long-term impacts significantly understated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92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East West Link Impacts </a:t>
            </a:r>
            <a:r>
              <a:rPr lang="en-AU" sz="4000" dirty="0" smtClean="0"/>
              <a:t>- Royal Park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661872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Habitat and species loss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Not assessed well at all – only 5 + 2 = 7 days total of ecological investigation for the whole of the study area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Loss of significant vegetation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Loss of wetland habitat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Loss of rare wetland species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Rare and rarer species recorded include Pink-eared Duck, Hardhead, </a:t>
            </a:r>
            <a:r>
              <a:rPr lang="en-AU" dirty="0"/>
              <a:t>Little Egret, Nankeen Night-Heron, Royal Spoonbill, </a:t>
            </a:r>
            <a:r>
              <a:rPr lang="en-AU" dirty="0" smtClean="0"/>
              <a:t>Little Eagle, Buff-banded </a:t>
            </a:r>
            <a:r>
              <a:rPr lang="en-AU" dirty="0"/>
              <a:t>Rail, </a:t>
            </a:r>
            <a:r>
              <a:rPr lang="en-AU" dirty="0" err="1"/>
              <a:t>Baillon’s</a:t>
            </a:r>
            <a:r>
              <a:rPr lang="en-AU" dirty="0"/>
              <a:t> Crake,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Australian </a:t>
            </a:r>
            <a:r>
              <a:rPr lang="en-AU" dirty="0"/>
              <a:t>Spotted Crake, Spotless Crake, Latham’s </a:t>
            </a:r>
            <a:r>
              <a:rPr lang="en-AU" dirty="0" smtClean="0"/>
              <a:t>Snipe, Common Sandpiper and Swift Parrot by me (and other observers) and </a:t>
            </a:r>
            <a:r>
              <a:rPr lang="en-AU" dirty="0"/>
              <a:t>Great Crested Grebe, Australian Painted Snipe and Blue-winged </a:t>
            </a:r>
            <a:r>
              <a:rPr lang="en-AU" dirty="0" smtClean="0"/>
              <a:t>Parrot by others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923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Spotless Crake</a:t>
            </a:r>
            <a:endParaRPr lang="en-AU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16832"/>
            <a:ext cx="6408712" cy="487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9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Baillon’s</a:t>
            </a:r>
            <a:r>
              <a:rPr lang="en-AU" dirty="0" smtClean="0"/>
              <a:t> Crake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272808" cy="4851169"/>
          </a:xfrm>
        </p:spPr>
      </p:pic>
    </p:spTree>
    <p:extLst>
      <p:ext uri="{BB962C8B-B14F-4D97-AF65-F5344CB8AC3E}">
        <p14:creationId xmlns:p14="http://schemas.microsoft.com/office/powerpoint/2010/main" val="287137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Little Egret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251234" cy="4836042"/>
          </a:xfrm>
        </p:spPr>
      </p:pic>
    </p:spTree>
    <p:extLst>
      <p:ext uri="{BB962C8B-B14F-4D97-AF65-F5344CB8AC3E}">
        <p14:creationId xmlns:p14="http://schemas.microsoft.com/office/powerpoint/2010/main" val="2871372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>
            <a:noAutofit/>
          </a:bodyPr>
          <a:lstStyle/>
          <a:p>
            <a:r>
              <a:rPr lang="en-AU" sz="3600" dirty="0"/>
              <a:t>East West Link </a:t>
            </a:r>
            <a:r>
              <a:rPr lang="en-AU" sz="3600" dirty="0" smtClean="0"/>
              <a:t>Impacts - Moonee Ponds Creek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147248" cy="438912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History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MMBW – concrete drain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Tullamarine </a:t>
            </a:r>
            <a:r>
              <a:rPr lang="en-AU" dirty="0" smtClean="0"/>
              <a:t>Freeway, </a:t>
            </a:r>
            <a:r>
              <a:rPr lang="en-AU" dirty="0"/>
              <a:t>then </a:t>
            </a:r>
            <a:r>
              <a:rPr lang="en-AU" dirty="0" err="1"/>
              <a:t>CityLink</a:t>
            </a:r>
            <a:r>
              <a:rPr lang="en-AU" dirty="0"/>
              <a:t> – </a:t>
            </a:r>
            <a:r>
              <a:rPr lang="en-AU" dirty="0" smtClean="0"/>
              <a:t>now primarily a traffic corridor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East West Link – improving the amenity??</a:t>
            </a:r>
          </a:p>
          <a:p>
            <a:r>
              <a:rPr lang="en-AU" dirty="0" smtClean="0"/>
              <a:t>Moonee </a:t>
            </a:r>
            <a:r>
              <a:rPr lang="en-AU" dirty="0"/>
              <a:t>Ponds </a:t>
            </a:r>
            <a:r>
              <a:rPr lang="en-AU" dirty="0" smtClean="0"/>
              <a:t>Creek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Remnant habitat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Habitat restoration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Moonee </a:t>
            </a:r>
            <a:r>
              <a:rPr lang="en-AU" dirty="0"/>
              <a:t>Ponds Creek </a:t>
            </a:r>
            <a:r>
              <a:rPr lang="en-AU" dirty="0" smtClean="0"/>
              <a:t>Trail – recreation and transport by bicycle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Adjacent recreational areas – large short and long-term impacts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92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35280" cy="1143000"/>
          </a:xfrm>
        </p:spPr>
        <p:txBody>
          <a:bodyPr>
            <a:normAutofit/>
          </a:bodyPr>
          <a:lstStyle/>
          <a:p>
            <a:r>
              <a:rPr lang="en-AU" sz="4000" dirty="0"/>
              <a:t>East West Link </a:t>
            </a:r>
            <a:r>
              <a:rPr lang="en-AU" sz="4000" dirty="0" smtClean="0"/>
              <a:t>Impacts - Travancore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Recreation opportunities to be significantly limited during and after construction</a:t>
            </a:r>
          </a:p>
          <a:p>
            <a:r>
              <a:rPr lang="en-AU" dirty="0" smtClean="0"/>
              <a:t>Increased traffic (Ormond Road – one off-ramp only; no on-ramp needed??)</a:t>
            </a:r>
          </a:p>
          <a:p>
            <a:r>
              <a:rPr lang="en-AU" dirty="0" smtClean="0"/>
              <a:t>Noise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92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Mitigation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102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Mitigation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Good Design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Urban Design Framework – a joke?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“Iconic new urban landmarks” – tunnels and structures making a positive contribution??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“Innovative use of space beneath elevated structures” for active or passive recreation – noise, visual intrusion, pollution??</a:t>
            </a:r>
          </a:p>
          <a:p>
            <a:r>
              <a:rPr lang="en-AU" dirty="0" smtClean="0"/>
              <a:t>Environmental Offsets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Can’t replace quality habitat quickly or maybe not at all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Nowhere for local rare species to go – they </a:t>
            </a:r>
            <a:r>
              <a:rPr lang="en-AU" dirty="0" smtClean="0"/>
              <a:t>almost certainly perish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Very limited high-quality habitat in the Royal Park area, mostly located at the western portal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Offsets </a:t>
            </a:r>
            <a:r>
              <a:rPr lang="en-AU" dirty="0" smtClean="0"/>
              <a:t>n</a:t>
            </a:r>
            <a:r>
              <a:rPr lang="en-AU" dirty="0" smtClean="0"/>
              <a:t>o </a:t>
            </a:r>
            <a:r>
              <a:rPr lang="en-AU" dirty="0" smtClean="0"/>
              <a:t>use at all </a:t>
            </a:r>
            <a:endParaRPr lang="en-AU" dirty="0"/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179550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Traffic Forecasting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57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Traffic Forecasting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651304" cy="438912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Forecasts seem wildly optimistic for use of East West Link (particularly in peak hour) and for reductions of use in (at least some) adjacent roads</a:t>
            </a:r>
          </a:p>
          <a:p>
            <a:r>
              <a:rPr lang="en-AU" dirty="0" smtClean="0"/>
              <a:t>Seems to be several studies around that are in conflict and give quite different results</a:t>
            </a:r>
          </a:p>
          <a:p>
            <a:r>
              <a:rPr lang="en-AU" dirty="0" smtClean="0"/>
              <a:t>Little information on the 2031 use of existing freeways and little information released for 2031 on roads where the traffic is projected to be worse</a:t>
            </a:r>
          </a:p>
          <a:p>
            <a:r>
              <a:rPr lang="en-AU" dirty="0"/>
              <a:t>Seems to ignore adjacent feeder roads </a:t>
            </a:r>
            <a:r>
              <a:rPr lang="en-AU" dirty="0" smtClean="0"/>
              <a:t>(</a:t>
            </a:r>
            <a:r>
              <a:rPr lang="en-AU" dirty="0"/>
              <a:t>e.g., Mount Alexander </a:t>
            </a:r>
            <a:r>
              <a:rPr lang="en-AU" dirty="0" smtClean="0"/>
              <a:t>Road and </a:t>
            </a:r>
            <a:r>
              <a:rPr lang="en-AU" dirty="0"/>
              <a:t>Racecourse </a:t>
            </a:r>
            <a:r>
              <a:rPr lang="en-AU" dirty="0" smtClean="0"/>
              <a:t>Road)</a:t>
            </a:r>
          </a:p>
          <a:p>
            <a:r>
              <a:rPr lang="en-AU" dirty="0" smtClean="0"/>
              <a:t>The conclusions don’t make sense</a:t>
            </a:r>
            <a:endParaRPr lang="en-AU" dirty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363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Traffic Forecasting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389120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Stated key assumptions are: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No increase in traffic on Eastern Freeway between </a:t>
            </a:r>
            <a:br>
              <a:rPr lang="en-AU" dirty="0" smtClean="0"/>
            </a:br>
            <a:r>
              <a:rPr lang="en-AU" dirty="0" smtClean="0"/>
              <a:t>now and 2031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3000" dirty="0" smtClean="0"/>
              <a:t>“Additionally, car travel to the CBD is </a:t>
            </a:r>
            <a:br>
              <a:rPr lang="en-AU" sz="3000" dirty="0" smtClean="0"/>
            </a:br>
            <a:r>
              <a:rPr lang="en-AU" sz="3000" dirty="0" smtClean="0"/>
              <a:t>forecast to decrease from all directions </a:t>
            </a:r>
            <a:br>
              <a:rPr lang="en-AU" sz="3000" dirty="0" smtClean="0"/>
            </a:br>
            <a:r>
              <a:rPr lang="en-AU" sz="3000" dirty="0" smtClean="0">
                <a:solidFill>
                  <a:srgbClr val="FF0000"/>
                </a:solidFill>
              </a:rPr>
              <a:t>based on modelling cost assumptions </a:t>
            </a:r>
            <a:br>
              <a:rPr lang="en-AU" sz="3000" dirty="0" smtClean="0">
                <a:solidFill>
                  <a:srgbClr val="FF0000"/>
                </a:solidFill>
              </a:rPr>
            </a:br>
            <a:r>
              <a:rPr lang="en-AU" sz="3000" dirty="0" smtClean="0">
                <a:solidFill>
                  <a:srgbClr val="FF0000"/>
                </a:solidFill>
              </a:rPr>
              <a:t>provided by DTPLI.”</a:t>
            </a:r>
          </a:p>
          <a:p>
            <a:pPr marL="393192" lvl="1" indent="0">
              <a:buClr>
                <a:schemeClr val="bg2">
                  <a:lumMod val="75000"/>
                </a:schemeClr>
              </a:buClr>
              <a:buNone/>
            </a:pPr>
            <a:r>
              <a:rPr lang="en-AU" dirty="0" smtClean="0"/>
              <a:t>    (CIS, Chapter 7 – Traffic and transport, page 29 and </a:t>
            </a:r>
            <a:br>
              <a:rPr lang="en-AU" dirty="0" smtClean="0"/>
            </a:br>
            <a:r>
              <a:rPr lang="en-AU" dirty="0" smtClean="0"/>
              <a:t>      </a:t>
            </a:r>
            <a:r>
              <a:rPr lang="en-AU" dirty="0" smtClean="0">
                <a:solidFill>
                  <a:srgbClr val="FF0000"/>
                </a:solidFill>
              </a:rPr>
              <a:t>Technical Appendix E, page 62</a:t>
            </a:r>
            <a:r>
              <a:rPr lang="en-AU" dirty="0" smtClean="0"/>
              <a:t>)</a:t>
            </a:r>
          </a:p>
          <a:p>
            <a:r>
              <a:rPr lang="en-AU" dirty="0" smtClean="0"/>
              <a:t>These assumptions are not believable (the problems have been “assumed” away) but are critical inputs into the traffic forecasting model</a:t>
            </a:r>
          </a:p>
        </p:txBody>
      </p:sp>
    </p:spTree>
    <p:extLst>
      <p:ext uri="{BB962C8B-B14F-4D97-AF65-F5344CB8AC3E}">
        <p14:creationId xmlns:p14="http://schemas.microsoft.com/office/powerpoint/2010/main" val="26851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Traffic Forecasting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38912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Lower freeway traffic in 2031 to the CBD enables time savings across the area by automatically reducing existing congestion – only scenario that allows this outcome but it is not credible</a:t>
            </a:r>
          </a:p>
          <a:p>
            <a:r>
              <a:rPr lang="en-AU" dirty="0" smtClean="0"/>
              <a:t>CIS only compared 2031 without the Link to 2031 with the Link – does not compare to the present as this would show traffic reductions between both 2031 scenarios and the present</a:t>
            </a:r>
          </a:p>
          <a:p>
            <a:r>
              <a:rPr lang="en-AU" dirty="0" smtClean="0"/>
              <a:t>Enables conclusions of reduced traffic volumes for 2031 with the Link but these may not be real – maybe only contrived by highly questionable model inputs</a:t>
            </a:r>
          </a:p>
          <a:p>
            <a:r>
              <a:rPr lang="en-AU" dirty="0" smtClean="0"/>
              <a:t>Seems that the modelling conclusions have been determined by these assumptions – but who can tell when the information is not unavailable?</a:t>
            </a:r>
          </a:p>
        </p:txBody>
      </p:sp>
    </p:spTree>
    <p:extLst>
      <p:ext uri="{BB962C8B-B14F-4D97-AF65-F5344CB8AC3E}">
        <p14:creationId xmlns:p14="http://schemas.microsoft.com/office/powerpoint/2010/main" val="151483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Cost-Benefit Assessments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04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>
            <a:normAutofit/>
          </a:bodyPr>
          <a:lstStyle/>
          <a:p>
            <a:r>
              <a:rPr lang="en-AU" sz="4000" dirty="0" smtClean="0"/>
              <a:t>Cost-Benefit Assessments - Principles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389120"/>
          </a:xfrm>
        </p:spPr>
        <p:txBody>
          <a:bodyPr>
            <a:normAutofit fontScale="85000" lnSpcReduction="20000"/>
          </a:bodyPr>
          <a:lstStyle/>
          <a:p>
            <a:r>
              <a:rPr lang="en-AU" dirty="0"/>
              <a:t>Studies need to be available for assessment, discussion and comment </a:t>
            </a:r>
            <a:endParaRPr lang="en-AU" dirty="0" smtClean="0"/>
          </a:p>
          <a:p>
            <a:r>
              <a:rPr lang="en-AU" dirty="0" smtClean="0"/>
              <a:t>Standardised methodology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Must look at alternatives 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Should consider opportunity cost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/>
              <a:t>Social and environmental costs as well as financial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Needs a multi-</a:t>
            </a:r>
            <a:r>
              <a:rPr lang="en-AU" dirty="0" err="1" smtClean="0"/>
              <a:t>variate</a:t>
            </a:r>
            <a:r>
              <a:rPr lang="en-AU" dirty="0" smtClean="0"/>
              <a:t> approach not just a $ figure</a:t>
            </a:r>
          </a:p>
          <a:p>
            <a:r>
              <a:rPr lang="en-AU" dirty="0" smtClean="0"/>
              <a:t>Must estimate ALL costs and benefits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Benefits have to be real</a:t>
            </a:r>
          </a:p>
          <a:p>
            <a:pPr lvl="2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East West Link benefits disappear at the other end of the Link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Cost is more than just the project cost</a:t>
            </a:r>
          </a:p>
          <a:p>
            <a:pPr lvl="2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Long-term costs on adjacent roads and access routes and on the environment</a:t>
            </a:r>
          </a:p>
          <a:p>
            <a:pPr lvl="2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Costs to communities and users during construction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482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>
            <a:noAutofit/>
          </a:bodyPr>
          <a:lstStyle/>
          <a:p>
            <a:r>
              <a:rPr lang="en-AU" sz="4000" dirty="0" smtClean="0"/>
              <a:t>Cost-Benefit Assessments - East West Link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Overestimate of benefits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Time savings in tunnels can’t be benefits in isolation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No real savings if all that happens is that cars of the tunnel users queue at the other end</a:t>
            </a:r>
          </a:p>
          <a:p>
            <a:r>
              <a:rPr lang="en-AU" dirty="0" smtClean="0"/>
              <a:t>Underestimate of costs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Cost of increased congestion on western end roads and freeways to existing users</a:t>
            </a:r>
            <a:endParaRPr lang="en-AU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Construction costs of inconvenience to road users and loss of amenity to residents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dirty="0" smtClean="0"/>
              <a:t>Cost of ongoing loss of amenity to locals</a:t>
            </a:r>
            <a:endParaRPr lang="en-AU" dirty="0"/>
          </a:p>
          <a:p>
            <a:r>
              <a:rPr lang="en-AU" dirty="0" smtClean="0"/>
              <a:t>Estimate ALL costs and benefits</a:t>
            </a:r>
          </a:p>
          <a:p>
            <a:r>
              <a:rPr lang="en-AU" dirty="0" smtClean="0"/>
              <a:t>Still 1.4 to 1 cost-benefit ratio? – unlikely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807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1656184"/>
          </a:xfrm>
        </p:spPr>
        <p:txBody>
          <a:bodyPr>
            <a:normAutofit/>
          </a:bodyPr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735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38912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Poor assumptions in the traffic modelling?</a:t>
            </a:r>
          </a:p>
          <a:p>
            <a:r>
              <a:rPr lang="en-AU" dirty="0" smtClean="0"/>
              <a:t>Not </a:t>
            </a:r>
            <a:r>
              <a:rPr lang="en-AU" dirty="0"/>
              <a:t>sufficient benefits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 smtClean="0"/>
              <a:t>Significant overestimation </a:t>
            </a:r>
            <a:r>
              <a:rPr lang="en-AU" sz="2200" dirty="0"/>
              <a:t>of benefits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/>
              <a:t>Significant </a:t>
            </a:r>
            <a:r>
              <a:rPr lang="en-AU" sz="2200" dirty="0" smtClean="0"/>
              <a:t>underestimation </a:t>
            </a:r>
            <a:r>
              <a:rPr lang="en-AU" sz="2200" dirty="0"/>
              <a:t>of costs</a:t>
            </a:r>
          </a:p>
          <a:p>
            <a:r>
              <a:rPr lang="en-AU" dirty="0"/>
              <a:t>Unacceptable </a:t>
            </a:r>
            <a:r>
              <a:rPr lang="en-AU" dirty="0" smtClean="0"/>
              <a:t>impacts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 smtClean="0"/>
              <a:t>Social (community impact, traffic, disruption)</a:t>
            </a:r>
            <a:endParaRPr lang="en-AU" sz="2200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 smtClean="0"/>
              <a:t>Environmental (recreation, habitat)</a:t>
            </a:r>
            <a:endParaRPr lang="en-AU" dirty="0"/>
          </a:p>
          <a:p>
            <a:r>
              <a:rPr lang="en-AU" dirty="0" smtClean="0"/>
              <a:t>Design flaws</a:t>
            </a:r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 smtClean="0"/>
              <a:t>No need for such a long entrance for the East West Link onto the Tullamarine Freeway – could reduce the impacts significantly</a:t>
            </a:r>
            <a:endParaRPr lang="en-AU" sz="2200" dirty="0"/>
          </a:p>
          <a:p>
            <a:pPr lvl="1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AU" sz="2200" dirty="0" smtClean="0"/>
              <a:t>No need for an exit onto Ormond Road – causes unnecessary impacts</a:t>
            </a:r>
            <a:endParaRPr lang="en-AU" dirty="0" smtClean="0"/>
          </a:p>
          <a:p>
            <a:r>
              <a:rPr lang="en-AU" dirty="0" smtClean="0"/>
              <a:t>Inability to mitigate</a:t>
            </a:r>
          </a:p>
        </p:txBody>
      </p:sp>
    </p:spTree>
    <p:extLst>
      <p:ext uri="{BB962C8B-B14F-4D97-AF65-F5344CB8AC3E}">
        <p14:creationId xmlns:p14="http://schemas.microsoft.com/office/powerpoint/2010/main" val="14858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How can you assess a project properly when much of the important research, investigation and documentation is not available?</a:t>
            </a:r>
          </a:p>
          <a:p>
            <a:r>
              <a:rPr lang="en-AU" dirty="0" smtClean="0"/>
              <a:t>The available documentation is for a reference design only</a:t>
            </a:r>
          </a:p>
          <a:p>
            <a:pPr marL="617220" lvl="2" indent="-342900">
              <a:buClr>
                <a:schemeClr val="accent3"/>
              </a:buClr>
              <a:buSzPct val="95000"/>
              <a:buFont typeface="Wingdings" panose="05000000000000000000" pitchFamily="2" charset="2"/>
              <a:buChar char="Ø"/>
            </a:pPr>
            <a:r>
              <a:rPr lang="en-AU" sz="2200" dirty="0" smtClean="0"/>
              <a:t>Who knows what will be approved and constructed?</a:t>
            </a:r>
          </a:p>
          <a:p>
            <a:pPr marL="617220" lvl="2" indent="-342900">
              <a:buClr>
                <a:schemeClr val="accent3"/>
              </a:buClr>
              <a:buSzPct val="95000"/>
              <a:buFont typeface="Wingdings" panose="05000000000000000000" pitchFamily="2" charset="2"/>
              <a:buChar char="Ø"/>
            </a:pPr>
            <a:r>
              <a:rPr lang="en-AU" sz="2200" dirty="0" smtClean="0"/>
              <a:t>Assessment should be done on a final design</a:t>
            </a:r>
          </a:p>
          <a:p>
            <a:r>
              <a:rPr lang="en-AU" dirty="0" smtClean="0"/>
              <a:t>Other options (public transport improvements) offer much better returns with many fewer impacts</a:t>
            </a:r>
          </a:p>
          <a:p>
            <a:r>
              <a:rPr lang="en-AU" dirty="0" smtClean="0"/>
              <a:t>Seems to be a “BIG project” mentality when there are many more smaller projects that give better value</a:t>
            </a:r>
          </a:p>
          <a:p>
            <a:r>
              <a:rPr lang="en-AU" sz="3000" b="1" dirty="0" smtClean="0"/>
              <a:t>This project should NOT go ahead</a:t>
            </a:r>
          </a:p>
        </p:txBody>
      </p:sp>
    </p:spTree>
    <p:extLst>
      <p:ext uri="{BB962C8B-B14F-4D97-AF65-F5344CB8AC3E}">
        <p14:creationId xmlns:p14="http://schemas.microsoft.com/office/powerpoint/2010/main" val="358144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839</TotalTime>
  <Words>1020</Words>
  <Application>Microsoft Office PowerPoint</Application>
  <PresentationFormat>On-screen Show (4:3)</PresentationFormat>
  <Paragraphs>135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Flow</vt:lpstr>
      <vt:lpstr>1_Flow</vt:lpstr>
      <vt:lpstr>East West Link  (Eastern Section)  Project Assessment Committee</vt:lpstr>
      <vt:lpstr>Agenda</vt:lpstr>
      <vt:lpstr>My Background</vt:lpstr>
      <vt:lpstr>East West Link Impacts</vt:lpstr>
      <vt:lpstr>East West Link Impacts - Royal Park</vt:lpstr>
      <vt:lpstr>East West Link Impacts - Royal Park</vt:lpstr>
      <vt:lpstr>Spotless Crake</vt:lpstr>
      <vt:lpstr>Baillon’s Crake</vt:lpstr>
      <vt:lpstr>Little Egret</vt:lpstr>
      <vt:lpstr>East West Link Impacts - Moonee Ponds Creek</vt:lpstr>
      <vt:lpstr>East West Link Impacts - Travancore</vt:lpstr>
      <vt:lpstr>Mitigation</vt:lpstr>
      <vt:lpstr>Mitigation</vt:lpstr>
      <vt:lpstr>Traffic Forecasting</vt:lpstr>
      <vt:lpstr>Traffic Forecasting</vt:lpstr>
      <vt:lpstr>Traffic Forecasting</vt:lpstr>
      <vt:lpstr>Traffic Forecasting</vt:lpstr>
      <vt:lpstr>Cost-Benefit Assessments</vt:lpstr>
      <vt:lpstr>Cost-Benefit Assessments - Principles</vt:lpstr>
      <vt:lpstr>Cost-Benefit Assessments - East West Link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West Link  (Eastern Section)  Project Assessment Committee</dc:title>
  <dc:creator>Chris</dc:creator>
  <cp:lastModifiedBy>Chris</cp:lastModifiedBy>
  <cp:revision>30</cp:revision>
  <dcterms:created xsi:type="dcterms:W3CDTF">2014-03-08T01:15:19Z</dcterms:created>
  <dcterms:modified xsi:type="dcterms:W3CDTF">2014-03-16T11:44:21Z</dcterms:modified>
</cp:coreProperties>
</file>